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84" r:id="rId3"/>
    <p:sldId id="285" r:id="rId4"/>
    <p:sldId id="322" r:id="rId5"/>
    <p:sldId id="286" r:id="rId6"/>
    <p:sldId id="287" r:id="rId7"/>
    <p:sldId id="288" r:id="rId8"/>
    <p:sldId id="289" r:id="rId9"/>
    <p:sldId id="305" r:id="rId10"/>
    <p:sldId id="291" r:id="rId11"/>
    <p:sldId id="306" r:id="rId12"/>
    <p:sldId id="293" r:id="rId13"/>
    <p:sldId id="294" r:id="rId14"/>
    <p:sldId id="329" r:id="rId15"/>
    <p:sldId id="295" r:id="rId16"/>
    <p:sldId id="296" r:id="rId17"/>
    <p:sldId id="297" r:id="rId18"/>
    <p:sldId id="298" r:id="rId19"/>
    <p:sldId id="299" r:id="rId20"/>
    <p:sldId id="308" r:id="rId21"/>
    <p:sldId id="324" r:id="rId22"/>
    <p:sldId id="301" r:id="rId23"/>
    <p:sldId id="323" r:id="rId24"/>
    <p:sldId id="302" r:id="rId25"/>
    <p:sldId id="325" r:id="rId26"/>
    <p:sldId id="328" r:id="rId27"/>
    <p:sldId id="327" r:id="rId28"/>
    <p:sldId id="307" r:id="rId29"/>
    <p:sldId id="309" r:id="rId30"/>
    <p:sldId id="304" r:id="rId31"/>
    <p:sldId id="310" r:id="rId32"/>
    <p:sldId id="311" r:id="rId33"/>
    <p:sldId id="313" r:id="rId34"/>
    <p:sldId id="312" r:id="rId35"/>
    <p:sldId id="314" r:id="rId36"/>
    <p:sldId id="315" r:id="rId37"/>
    <p:sldId id="316" r:id="rId38"/>
    <p:sldId id="317" r:id="rId39"/>
    <p:sldId id="318" r:id="rId40"/>
    <p:sldId id="319" r:id="rId41"/>
    <p:sldId id="320" r:id="rId42"/>
    <p:sldId id="32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7"/>
    <p:restoredTop sz="87680"/>
  </p:normalViewPr>
  <p:slideViewPr>
    <p:cSldViewPr snapToGrid="0" snapToObjects="1">
      <p:cViewPr>
        <p:scale>
          <a:sx n="47" d="100"/>
          <a:sy n="47" d="100"/>
        </p:scale>
        <p:origin x="256" y="9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Problem: Need to protect camera detector from stray laser light that could damage it</a:t>
            </a:r>
          </a:p>
        </p:txBody>
      </p:sp>
    </p:spTree>
    <p:extLst>
      <p:ext uri="{BB962C8B-B14F-4D97-AF65-F5344CB8AC3E}">
        <p14:creationId xmlns:p14="http://schemas.microsoft.com/office/powerpoint/2010/main" val="89940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1489230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Wavelength will be the independent variable, epsilon is emissivity</a:t>
            </a:r>
          </a:p>
        </p:txBody>
      </p:sp>
    </p:spTree>
    <p:extLst>
      <p:ext uri="{BB962C8B-B14F-4D97-AF65-F5344CB8AC3E}">
        <p14:creationId xmlns:p14="http://schemas.microsoft.com/office/powerpoint/2010/main" val="362715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51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123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36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 thermal distribution will affect the properties of the crystal we grow, but we don’t know exactly how. If we did, we could reverse engineer what we want the thermal distribution should look like during a growth. If we could have a live feed of the thermal distribution, we could compare what we have to what we want. From there we would want to know how to get what we want and how to make adjustments if needed</a:t>
            </a:r>
          </a:p>
        </p:txBody>
      </p:sp>
    </p:spTree>
    <p:extLst>
      <p:ext uri="{BB962C8B-B14F-4D97-AF65-F5344CB8AC3E}">
        <p14:creationId xmlns:p14="http://schemas.microsoft.com/office/powerpoint/2010/main" val="282857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the knowledge going forward, we can go backwards, using temperature of the molten zone as a middleman to figure out how to get the crystal properties we want and use that information to make adjustments in real time</a:t>
            </a:r>
          </a:p>
          <a:p>
            <a:endParaRPr lang="en-US" dirty="0"/>
          </a:p>
          <a:p>
            <a:r>
              <a:rPr lang="en-US" dirty="0"/>
              <a:t>Here I need to explain why this model means that we need to be able to collect temperature data in real time</a:t>
            </a:r>
          </a:p>
        </p:txBody>
      </p:sp>
    </p:spTree>
    <p:extLst>
      <p:ext uri="{BB962C8B-B14F-4D97-AF65-F5344CB8AC3E}">
        <p14:creationId xmlns:p14="http://schemas.microsoft.com/office/powerpoint/2010/main" val="2121402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need to make this happen?</a:t>
            </a:r>
          </a:p>
        </p:txBody>
      </p:sp>
    </p:spTree>
    <p:extLst>
      <p:ext uri="{BB962C8B-B14F-4D97-AF65-F5344CB8AC3E}">
        <p14:creationId xmlns:p14="http://schemas.microsoft.com/office/powerpoint/2010/main" val="1018100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Ours is not blue :(</a:t>
            </a:r>
          </a:p>
        </p:txBody>
      </p:sp>
    </p:spTree>
    <p:extLst>
      <p:ext uri="{BB962C8B-B14F-4D97-AF65-F5344CB8AC3E}">
        <p14:creationId xmlns:p14="http://schemas.microsoft.com/office/powerpoint/2010/main" val="2937641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more than 3 wavelengths, we can make interpolate the data into a blackbody radiation spectrum. The exact shape of a spectrum uniquely determines the temperature, so using some machine learning on this will get us temperature values for each pixel</a:t>
            </a:r>
          </a:p>
        </p:txBody>
      </p:sp>
    </p:spTree>
    <p:extLst>
      <p:ext uri="{BB962C8B-B14F-4D97-AF65-F5344CB8AC3E}">
        <p14:creationId xmlns:p14="http://schemas.microsoft.com/office/powerpoint/2010/main" val="369244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66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900"/>
            <a:ext cx="20828000" cy="232508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2,3</a:t>
            </a:r>
            <a:r>
              <a:rPr lang="en-US" sz="5400" dirty="0">
                <a:solidFill>
                  <a:schemeClr val="bg1"/>
                </a:solidFill>
              </a:rPr>
              <a:t>, David Elbert</a:t>
            </a:r>
            <a:r>
              <a:rPr lang="en-US" sz="5400" baseline="30000" dirty="0">
                <a:solidFill>
                  <a:schemeClr val="bg1"/>
                </a:solidFill>
              </a:rPr>
              <a:t>4,5</a:t>
            </a:r>
            <a:endParaRPr lang="en-US" sz="54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Johns Hopkins University, </a:t>
            </a:r>
            <a:r>
              <a:rPr lang="en-US" sz="4000" baseline="30000" dirty="0">
                <a:solidFill>
                  <a:schemeClr val="bg1"/>
                </a:solidFill>
              </a:rPr>
              <a:t>3</a:t>
            </a:r>
            <a:r>
              <a:rPr lang="en-US" sz="4000" dirty="0">
                <a:solidFill>
                  <a:schemeClr val="bg1"/>
                </a:solidFill>
              </a:rPr>
              <a:t>PARADIM, </a:t>
            </a:r>
            <a:r>
              <a:rPr lang="en-US" sz="4000" baseline="30000" dirty="0">
                <a:solidFill>
                  <a:schemeClr val="bg1"/>
                </a:solidFill>
              </a:rPr>
              <a:t>4</a:t>
            </a:r>
            <a:r>
              <a:rPr lang="en-US" sz="4000" dirty="0">
                <a:solidFill>
                  <a:schemeClr val="bg1"/>
                </a:solidFill>
              </a:rPr>
              <a:t>Hopkins Extreme Materials Institute, </a:t>
            </a:r>
            <a:r>
              <a:rPr lang="en-US" sz="4000" baseline="30000" dirty="0">
                <a:solidFill>
                  <a:schemeClr val="bg1"/>
                </a:solidFill>
              </a:rPr>
              <a:t>5</a:t>
            </a:r>
            <a:r>
              <a:rPr lang="en-US" sz="4000" dirty="0">
                <a:solidFill>
                  <a:schemeClr val="bg1"/>
                </a:solidFill>
              </a:rPr>
              <a:t>Institute for Data Intensive Engineering and Sciences</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5"/>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EF6BB-2774-3EDF-71B5-732B79BA325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Rectangle 2">
            <a:extLst>
              <a:ext uri="{FF2B5EF4-FFF2-40B4-BE49-F238E27FC236}">
                <a16:creationId xmlns:a16="http://schemas.microsoft.com/office/drawing/2014/main" id="{319D53E7-AE80-3D08-2B7E-771391DFAF48}"/>
              </a:ext>
            </a:extLst>
          </p:cNvPr>
          <p:cNvSpPr/>
          <p:nvPr/>
        </p:nvSpPr>
        <p:spPr>
          <a:xfrm>
            <a:off x="9421092" y="5007768"/>
            <a:ext cx="4927106" cy="1645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4" name="Rectangle 3">
            <a:extLst>
              <a:ext uri="{FF2B5EF4-FFF2-40B4-BE49-F238E27FC236}">
                <a16:creationId xmlns:a16="http://schemas.microsoft.com/office/drawing/2014/main" id="{1829BA42-56E1-1778-229E-D09068B1E885}"/>
              </a:ext>
            </a:extLst>
          </p:cNvPr>
          <p:cNvSpPr/>
          <p:nvPr/>
        </p:nvSpPr>
        <p:spPr>
          <a:xfrm>
            <a:off x="1440867" y="3125176"/>
            <a:ext cx="5403278"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Chemical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3994E507-4688-D185-08D2-B812179879AB}"/>
              </a:ext>
            </a:extLst>
          </p:cNvPr>
          <p:cNvSpPr/>
          <p:nvPr/>
        </p:nvSpPr>
        <p:spPr>
          <a:xfrm>
            <a:off x="1468579" y="7178268"/>
            <a:ext cx="5375566"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6" name="Straight Arrow Connector 5">
            <a:extLst>
              <a:ext uri="{FF2B5EF4-FFF2-40B4-BE49-F238E27FC236}">
                <a16:creationId xmlns:a16="http://schemas.microsoft.com/office/drawing/2014/main" id="{CDEFD779-393B-95F5-6A56-764267556882}"/>
              </a:ext>
            </a:extLst>
          </p:cNvPr>
          <p:cNvCxnSpPr>
            <a:cxnSpLocks/>
          </p:cNvCxnSpPr>
          <p:nvPr/>
        </p:nvCxnSpPr>
        <p:spPr>
          <a:xfrm>
            <a:off x="7162801" y="3740729"/>
            <a:ext cx="1939635" cy="1523998"/>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09AB8FFD-1752-9D98-CF8F-DC7D54B0C150}"/>
              </a:ext>
            </a:extLst>
          </p:cNvPr>
          <p:cNvCxnSpPr>
            <a:cxnSpLocks/>
          </p:cNvCxnSpPr>
          <p:nvPr/>
        </p:nvCxnSpPr>
        <p:spPr>
          <a:xfrm flipV="1">
            <a:off x="7162801" y="6123709"/>
            <a:ext cx="1939635" cy="1945657"/>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85BC7CDA-59F4-F65B-2DFD-22770EBE6174}"/>
              </a:ext>
            </a:extLst>
          </p:cNvPr>
          <p:cNvSpPr/>
          <p:nvPr/>
        </p:nvSpPr>
        <p:spPr>
          <a:xfrm>
            <a:off x="17373600" y="5373528"/>
            <a:ext cx="5818906"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9" name="Straight Arrow Connector 8">
            <a:extLst>
              <a:ext uri="{FF2B5EF4-FFF2-40B4-BE49-F238E27FC236}">
                <a16:creationId xmlns:a16="http://schemas.microsoft.com/office/drawing/2014/main" id="{DDDDC250-437E-59EA-D407-D5F7AB9D3FDC}"/>
              </a:ext>
            </a:extLst>
          </p:cNvPr>
          <p:cNvCxnSpPr>
            <a:cxnSpLocks/>
          </p:cNvCxnSpPr>
          <p:nvPr/>
        </p:nvCxnSpPr>
        <p:spPr>
          <a:xfrm>
            <a:off x="14713526" y="5746432"/>
            <a:ext cx="2286001"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1566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373996"/>
            <a:ext cx="21031200" cy="2651125"/>
          </a:xfrm>
        </p:spPr>
        <p:txBody>
          <a:bodyPr>
            <a:normAutofit/>
          </a:bodyPr>
          <a:lstStyle/>
          <a:p>
            <a:r>
              <a:rPr lang="en-US" sz="9600" dirty="0">
                <a:solidFill>
                  <a:schemeClr val="bg1"/>
                </a:solidFill>
              </a:rPr>
              <a:t>We need real-time data</a:t>
            </a:r>
          </a:p>
        </p:txBody>
      </p:sp>
    </p:spTree>
    <p:extLst>
      <p:ext uri="{BB962C8B-B14F-4D97-AF65-F5344CB8AC3E}">
        <p14:creationId xmlns:p14="http://schemas.microsoft.com/office/powerpoint/2010/main" val="15382509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Research Question</a:t>
            </a:r>
          </a:p>
        </p:txBody>
      </p:sp>
    </p:spTree>
    <p:extLst>
      <p:ext uri="{BB962C8B-B14F-4D97-AF65-F5344CB8AC3E}">
        <p14:creationId xmlns:p14="http://schemas.microsoft.com/office/powerpoint/2010/main" val="23781316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2"/>
                </a:solidFill>
              </a:rPr>
              <a:t>Research Question</a:t>
            </a:r>
          </a:p>
        </p:txBody>
      </p:sp>
      <p:sp>
        <p:nvSpPr>
          <p:cNvPr id="4" name="Title 2">
            <a:extLst>
              <a:ext uri="{FF2B5EF4-FFF2-40B4-BE49-F238E27FC236}">
                <a16:creationId xmlns:a16="http://schemas.microsoft.com/office/drawing/2014/main" id="{EE56E59F-F253-5DBF-BB85-136F8F11006E}"/>
              </a:ext>
            </a:extLst>
          </p:cNvPr>
          <p:cNvSpPr txBox="1">
            <a:spLocks/>
          </p:cNvSpPr>
          <p:nvPr/>
        </p:nvSpPr>
        <p:spPr>
          <a:xfrm>
            <a:off x="1676400" y="48173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can we measure the temperature of an ongoing growth?</a:t>
            </a:r>
          </a:p>
        </p:txBody>
      </p:sp>
    </p:spTree>
    <p:extLst>
      <p:ext uri="{BB962C8B-B14F-4D97-AF65-F5344CB8AC3E}">
        <p14:creationId xmlns:p14="http://schemas.microsoft.com/office/powerpoint/2010/main" val="211515233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Hyperspectral Camera</a:t>
            </a:r>
          </a:p>
        </p:txBody>
      </p:sp>
      <p:pic>
        <p:nvPicPr>
          <p:cNvPr id="4" name="Picture 3">
            <a:extLst>
              <a:ext uri="{FF2B5EF4-FFF2-40B4-BE49-F238E27FC236}">
                <a16:creationId xmlns:a16="http://schemas.microsoft.com/office/drawing/2014/main" id="{BA1A0009-253F-77BA-826E-932A29E18E59}"/>
              </a:ext>
            </a:extLst>
          </p:cNvPr>
          <p:cNvPicPr>
            <a:picLocks noChangeAspect="1"/>
          </p:cNvPicPr>
          <p:nvPr/>
        </p:nvPicPr>
        <p:blipFill>
          <a:blip r:embed="rId3"/>
          <a:stretch>
            <a:fillRect/>
          </a:stretch>
        </p:blipFill>
        <p:spPr>
          <a:xfrm>
            <a:off x="8299450" y="3298248"/>
            <a:ext cx="7772400" cy="8550677"/>
          </a:xfrm>
          <a:prstGeom prst="rect">
            <a:avLst/>
          </a:prstGeom>
        </p:spPr>
      </p:pic>
    </p:spTree>
    <p:extLst>
      <p:ext uri="{BB962C8B-B14F-4D97-AF65-F5344CB8AC3E}">
        <p14:creationId xmlns:p14="http://schemas.microsoft.com/office/powerpoint/2010/main" val="29774953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2995804" y="647123"/>
            <a:ext cx="9711796" cy="2651125"/>
          </a:xfrm>
        </p:spPr>
        <p:txBody>
          <a:bodyPr>
            <a:normAutofit/>
          </a:bodyPr>
          <a:lstStyle/>
          <a:p>
            <a:r>
              <a:rPr lang="en-US" sz="9600" dirty="0">
                <a:solidFill>
                  <a:schemeClr val="bg1"/>
                </a:solidFill>
              </a:rPr>
              <a:t>Hyperspectral</a:t>
            </a:r>
          </a:p>
        </p:txBody>
      </p:sp>
      <p:pic>
        <p:nvPicPr>
          <p:cNvPr id="4" name="Picture 3" descr="A graph of a number of blue rectangular objects&#10;&#10;Description automatically generated with medium confidence">
            <a:extLst>
              <a:ext uri="{FF2B5EF4-FFF2-40B4-BE49-F238E27FC236}">
                <a16:creationId xmlns:a16="http://schemas.microsoft.com/office/drawing/2014/main" id="{640F2049-72FA-F24F-ADC0-8C843752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38159"/>
            <a:ext cx="10064620" cy="6282164"/>
          </a:xfrm>
          <a:prstGeom prst="rect">
            <a:avLst/>
          </a:prstGeom>
        </p:spPr>
      </p:pic>
      <p:pic>
        <p:nvPicPr>
          <p:cNvPr id="5" name="Picture 4" descr="A graph of a blue line&#10;&#10;Description automatically generated">
            <a:extLst>
              <a:ext uri="{FF2B5EF4-FFF2-40B4-BE49-F238E27FC236}">
                <a16:creationId xmlns:a16="http://schemas.microsoft.com/office/drawing/2014/main" id="{D9EFB8C5-5B90-1051-C0BB-32CD3876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804" y="4238159"/>
            <a:ext cx="9711796" cy="6282164"/>
          </a:xfrm>
          <a:prstGeom prst="rect">
            <a:avLst/>
          </a:prstGeom>
        </p:spPr>
      </p:pic>
      <p:sp>
        <p:nvSpPr>
          <p:cNvPr id="7" name="Title 2">
            <a:extLst>
              <a:ext uri="{FF2B5EF4-FFF2-40B4-BE49-F238E27FC236}">
                <a16:creationId xmlns:a16="http://schemas.microsoft.com/office/drawing/2014/main" id="{175DFE06-281D-01D7-BC07-5093294DA405}"/>
              </a:ext>
            </a:extLst>
          </p:cNvPr>
          <p:cNvSpPr txBox="1">
            <a:spLocks/>
          </p:cNvSpPr>
          <p:nvPr/>
        </p:nvSpPr>
        <p:spPr>
          <a:xfrm>
            <a:off x="1676400" y="647123"/>
            <a:ext cx="1006462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Traditional</a:t>
            </a:r>
          </a:p>
        </p:txBody>
      </p:sp>
    </p:spTree>
    <p:extLst>
      <p:ext uri="{BB962C8B-B14F-4D97-AF65-F5344CB8AC3E}">
        <p14:creationId xmlns:p14="http://schemas.microsoft.com/office/powerpoint/2010/main" val="7721723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Why hyperspectral?</a:t>
            </a:r>
          </a:p>
        </p:txBody>
      </p:sp>
      <p:pic>
        <p:nvPicPr>
          <p:cNvPr id="4" name="Picture 3" descr="A graph of a wave&#10;&#10;Description automatically generated">
            <a:extLst>
              <a:ext uri="{FF2B5EF4-FFF2-40B4-BE49-F238E27FC236}">
                <a16:creationId xmlns:a16="http://schemas.microsoft.com/office/drawing/2014/main" id="{05BE710D-5844-8D87-6DA9-999257B2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60" y="3778432"/>
            <a:ext cx="12141880" cy="7767532"/>
          </a:xfrm>
          <a:prstGeom prst="rect">
            <a:avLst/>
          </a:prstGeom>
        </p:spPr>
      </p:pic>
    </p:spTree>
    <p:extLst>
      <p:ext uri="{BB962C8B-B14F-4D97-AF65-F5344CB8AC3E}">
        <p14:creationId xmlns:p14="http://schemas.microsoft.com/office/powerpoint/2010/main" val="41591786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1: Physical Mount</a:t>
            </a:r>
          </a:p>
        </p:txBody>
      </p:sp>
      <p:pic>
        <p:nvPicPr>
          <p:cNvPr id="6" name="Picture 5" descr="A close-up of a machine&#10;&#10;Description automatically generated">
            <a:extLst>
              <a:ext uri="{FF2B5EF4-FFF2-40B4-BE49-F238E27FC236}">
                <a16:creationId xmlns:a16="http://schemas.microsoft.com/office/drawing/2014/main" id="{2344D99B-29C8-2A41-321C-04E79EC3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05016" y="4116855"/>
            <a:ext cx="8773968" cy="6580476"/>
          </a:xfrm>
          <a:prstGeom prst="rect">
            <a:avLst/>
          </a:prstGeom>
        </p:spPr>
      </p:pic>
    </p:spTree>
    <p:extLst>
      <p:ext uri="{BB962C8B-B14F-4D97-AF65-F5344CB8AC3E}">
        <p14:creationId xmlns:p14="http://schemas.microsoft.com/office/powerpoint/2010/main" val="16583794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6" name="Picture 5" descr="A machine with many black and silver parts&#10;&#10;Description automatically generated">
            <a:extLst>
              <a:ext uri="{FF2B5EF4-FFF2-40B4-BE49-F238E27FC236}">
                <a16:creationId xmlns:a16="http://schemas.microsoft.com/office/drawing/2014/main" id="{902971B9-27F2-3B00-C22C-E45B19C9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7" name="Oval 6">
            <a:extLst>
              <a:ext uri="{FF2B5EF4-FFF2-40B4-BE49-F238E27FC236}">
                <a16:creationId xmlns:a16="http://schemas.microsoft.com/office/drawing/2014/main" id="{A50479DC-1B8E-43DE-9660-5A9DDF28000B}"/>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93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2F96D-C066-470F-7DD5-824D98A5BA0A}"/>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4" name="Picture 3" descr="A close-up of a machine&#10;&#10;Description automatically generated">
            <a:extLst>
              <a:ext uri="{FF2B5EF4-FFF2-40B4-BE49-F238E27FC236}">
                <a16:creationId xmlns:a16="http://schemas.microsoft.com/office/drawing/2014/main" id="{784D83D8-E1BA-43D5-F054-427BBA652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65455" y="1925781"/>
            <a:ext cx="11453090" cy="8589818"/>
          </a:xfrm>
          <a:prstGeom prst="rect">
            <a:avLst/>
          </a:prstGeom>
        </p:spPr>
      </p:pic>
    </p:spTree>
    <p:extLst>
      <p:ext uri="{BB962C8B-B14F-4D97-AF65-F5344CB8AC3E}">
        <p14:creationId xmlns:p14="http://schemas.microsoft.com/office/powerpoint/2010/main" val="22259661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Floating Zone Furnaces</a:t>
            </a:r>
          </a:p>
        </p:txBody>
      </p:sp>
      <p:pic>
        <p:nvPicPr>
          <p:cNvPr id="8" name="Picture 7" descr="A diagram of a laser&#10;&#10;Description automatically generated">
            <a:extLst>
              <a:ext uri="{FF2B5EF4-FFF2-40B4-BE49-F238E27FC236}">
                <a16:creationId xmlns:a16="http://schemas.microsoft.com/office/drawing/2014/main" id="{DBAF7C1F-DDEC-39F9-3405-567B639B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782" y="3067895"/>
            <a:ext cx="9864436" cy="8784004"/>
          </a:xfrm>
          <a:prstGeom prst="rect">
            <a:avLst/>
          </a:prstGeom>
        </p:spPr>
      </p:pic>
    </p:spTree>
    <p:extLst>
      <p:ext uri="{BB962C8B-B14F-4D97-AF65-F5344CB8AC3E}">
        <p14:creationId xmlns:p14="http://schemas.microsoft.com/office/powerpoint/2010/main" val="1654086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45599-1547-21C0-79E7-B2B854CB23EC}"/>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4" name="Picture 3" descr="A diagram of a computer network&#10;&#10;Description automatically generated">
            <a:extLst>
              <a:ext uri="{FF2B5EF4-FFF2-40B4-BE49-F238E27FC236}">
                <a16:creationId xmlns:a16="http://schemas.microsoft.com/office/drawing/2014/main" id="{DDC3E91E-6B99-BEE8-11FB-C51A87E46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40" y="746027"/>
            <a:ext cx="21410520" cy="11002628"/>
          </a:xfrm>
          <a:prstGeom prst="rect">
            <a:avLst/>
          </a:prstGeom>
        </p:spPr>
      </p:pic>
      <p:sp>
        <p:nvSpPr>
          <p:cNvPr id="5" name="Rectangle 4">
            <a:extLst>
              <a:ext uri="{FF2B5EF4-FFF2-40B4-BE49-F238E27FC236}">
                <a16:creationId xmlns:a16="http://schemas.microsoft.com/office/drawing/2014/main" id="{697BAC8A-85CD-704F-6606-936C67098A5B}"/>
              </a:ext>
            </a:extLst>
          </p:cNvPr>
          <p:cNvSpPr/>
          <p:nvPr/>
        </p:nvSpPr>
        <p:spPr>
          <a:xfrm>
            <a:off x="11083636" y="9892145"/>
            <a:ext cx="7592291" cy="8312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9792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206875"/>
            <a:ext cx="21031200" cy="2651125"/>
          </a:xfrm>
        </p:spPr>
        <p:txBody>
          <a:bodyPr>
            <a:normAutofit/>
          </a:bodyPr>
          <a:lstStyle/>
          <a:p>
            <a:r>
              <a:rPr lang="en-US" sz="9600" dirty="0">
                <a:solidFill>
                  <a:schemeClr val="bg1"/>
                </a:solidFill>
              </a:rPr>
              <a:t>The camera needs to move!</a:t>
            </a:r>
          </a:p>
        </p:txBody>
      </p:sp>
    </p:spTree>
    <p:extLst>
      <p:ext uri="{BB962C8B-B14F-4D97-AF65-F5344CB8AC3E}">
        <p14:creationId xmlns:p14="http://schemas.microsoft.com/office/powerpoint/2010/main" val="13785107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Picture of scanning stage</a:t>
            </a:r>
          </a:p>
        </p:txBody>
      </p:sp>
    </p:spTree>
    <p:extLst>
      <p:ext uri="{BB962C8B-B14F-4D97-AF65-F5344CB8AC3E}">
        <p14:creationId xmlns:p14="http://schemas.microsoft.com/office/powerpoint/2010/main" val="16841788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R-Pi mimics the stage</a:t>
            </a:r>
          </a:p>
        </p:txBody>
      </p:sp>
      <p:sp>
        <p:nvSpPr>
          <p:cNvPr id="4" name="TextBox 3">
            <a:extLst>
              <a:ext uri="{FF2B5EF4-FFF2-40B4-BE49-F238E27FC236}">
                <a16:creationId xmlns:a16="http://schemas.microsoft.com/office/drawing/2014/main" id="{7B15CC80-91B0-98EF-D9F4-D13306C27ED2}"/>
              </a:ext>
            </a:extLst>
          </p:cNvPr>
          <p:cNvSpPr txBox="1"/>
          <p:nvPr/>
        </p:nvSpPr>
        <p:spPr>
          <a:xfrm>
            <a:off x="6613098" y="6603580"/>
            <a:ext cx="3537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Signals from stage</a:t>
            </a:r>
          </a:p>
        </p:txBody>
      </p:sp>
    </p:spTree>
    <p:extLst>
      <p:ext uri="{BB962C8B-B14F-4D97-AF65-F5344CB8AC3E}">
        <p14:creationId xmlns:p14="http://schemas.microsoft.com/office/powerpoint/2010/main" val="41520869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IMG_5057_EC54C0F2-74B3-47BF-A72E-063F655014C5.mp4">
            <a:hlinkClick r:id="" action="ppaction://media"/>
            <a:extLst>
              <a:ext uri="{FF2B5EF4-FFF2-40B4-BE49-F238E27FC236}">
                <a16:creationId xmlns:a16="http://schemas.microsoft.com/office/drawing/2014/main" id="{7DE2D28A-B21C-3BF1-DD9B-A8DA4E2283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401534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E0FF5-D62A-0CC7-06E6-6635B2014FB4}"/>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camera lens on a machine&#10;&#10;Description automatically generated">
            <a:extLst>
              <a:ext uri="{FF2B5EF4-FFF2-40B4-BE49-F238E27FC236}">
                <a16:creationId xmlns:a16="http://schemas.microsoft.com/office/drawing/2014/main" id="{3DF25B33-D201-8F82-95B4-ADF8278BF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17673" y="1731818"/>
            <a:ext cx="11748654" cy="8811490"/>
          </a:xfrm>
          <a:prstGeom prst="rect">
            <a:avLst/>
          </a:prstGeom>
        </p:spPr>
      </p:pic>
      <p:cxnSp>
        <p:nvCxnSpPr>
          <p:cNvPr id="6" name="Straight Arrow Connector 5">
            <a:extLst>
              <a:ext uri="{FF2B5EF4-FFF2-40B4-BE49-F238E27FC236}">
                <a16:creationId xmlns:a16="http://schemas.microsoft.com/office/drawing/2014/main" id="{9CD84A0F-7F9F-E424-1B97-77093C419248}"/>
              </a:ext>
            </a:extLst>
          </p:cNvPr>
          <p:cNvCxnSpPr/>
          <p:nvPr/>
        </p:nvCxnSpPr>
        <p:spPr>
          <a:xfrm flipH="1">
            <a:off x="13438909" y="39624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4D9D7B3-B9F9-D222-2E66-F97438120B5D}"/>
              </a:ext>
            </a:extLst>
          </p:cNvPr>
          <p:cNvSpPr txBox="1"/>
          <p:nvPr/>
        </p:nvSpPr>
        <p:spPr>
          <a:xfrm>
            <a:off x="18941802" y="3403273"/>
            <a:ext cx="3629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Detector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BEB64213-303F-8068-56D9-4288BF75DF33}"/>
              </a:ext>
            </a:extLst>
          </p:cNvPr>
          <p:cNvCxnSpPr>
            <a:cxnSpLocks/>
          </p:cNvCxnSpPr>
          <p:nvPr/>
        </p:nvCxnSpPr>
        <p:spPr>
          <a:xfrm>
            <a:off x="5902036" y="5029200"/>
            <a:ext cx="4463721"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4BC45CF-1E7A-1C8E-EE99-1686367C2572}"/>
              </a:ext>
            </a:extLst>
          </p:cNvPr>
          <p:cNvSpPr txBox="1"/>
          <p:nvPr/>
        </p:nvSpPr>
        <p:spPr>
          <a:xfrm>
            <a:off x="623571" y="4470072"/>
            <a:ext cx="481862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Notch Filter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11" name="Straight Arrow Connector 10">
            <a:extLst>
              <a:ext uri="{FF2B5EF4-FFF2-40B4-BE49-F238E27FC236}">
                <a16:creationId xmlns:a16="http://schemas.microsoft.com/office/drawing/2014/main" id="{CC9DE4D9-E95A-72EA-938F-FA69A210F561}"/>
              </a:ext>
            </a:extLst>
          </p:cNvPr>
          <p:cNvCxnSpPr/>
          <p:nvPr/>
        </p:nvCxnSpPr>
        <p:spPr>
          <a:xfrm flipH="1">
            <a:off x="13438908" y="68580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91806951-B80F-3AE8-6E0B-2751AF2D8A00}"/>
              </a:ext>
            </a:extLst>
          </p:cNvPr>
          <p:cNvSpPr txBox="1"/>
          <p:nvPr/>
        </p:nvSpPr>
        <p:spPr>
          <a:xfrm>
            <a:off x="19247977" y="6298872"/>
            <a:ext cx="204703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Lens</a:t>
            </a:r>
          </a:p>
        </p:txBody>
      </p:sp>
    </p:spTree>
    <p:extLst>
      <p:ext uri="{BB962C8B-B14F-4D97-AF65-F5344CB8AC3E}">
        <p14:creationId xmlns:p14="http://schemas.microsoft.com/office/powerpoint/2010/main" val="3295747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2: Temperature Analysis</a:t>
            </a:r>
          </a:p>
        </p:txBody>
      </p:sp>
      <p:pic>
        <p:nvPicPr>
          <p:cNvPr id="4" name="Picture 3" descr="A hand holding a non-contact infrared thermometer&#10;&#10;Description automatically generated">
            <a:extLst>
              <a:ext uri="{FF2B5EF4-FFF2-40B4-BE49-F238E27FC236}">
                <a16:creationId xmlns:a16="http://schemas.microsoft.com/office/drawing/2014/main" id="{C3AD42A1-4DE7-306A-D4B0-A09E0D5D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73" y="3075710"/>
            <a:ext cx="8766254" cy="8766252"/>
          </a:xfrm>
          <a:prstGeom prst="rect">
            <a:avLst/>
          </a:prstGeom>
        </p:spPr>
      </p:pic>
      <p:sp>
        <p:nvSpPr>
          <p:cNvPr id="5" name="TextBox 4">
            <a:extLst>
              <a:ext uri="{FF2B5EF4-FFF2-40B4-BE49-F238E27FC236}">
                <a16:creationId xmlns:a16="http://schemas.microsoft.com/office/drawing/2014/main" id="{EDD48B4F-7282-BC7B-33FE-292FDFE33BA2}"/>
              </a:ext>
            </a:extLst>
          </p:cNvPr>
          <p:cNvSpPr txBox="1"/>
          <p:nvPr/>
        </p:nvSpPr>
        <p:spPr>
          <a:xfrm>
            <a:off x="0" y="10682366"/>
            <a:ext cx="6021354"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err="1">
                <a:solidFill>
                  <a:schemeClr val="bg1"/>
                </a:solidFill>
              </a:rPr>
              <a:t>Etekcity</a:t>
            </a:r>
            <a:r>
              <a:rPr lang="en-US" sz="2000" dirty="0">
                <a:solidFill>
                  <a:schemeClr val="bg1"/>
                </a:solidFill>
              </a:rPr>
              <a:t> Infrared Thermometer Temperature Gun 774, Digital IR Temp Gun for Food, Cooking, BBQ, Pizza Oven, Reptile, Griddle Accessories, Non Contact Surface Outdoor Heat Gun</a:t>
            </a:r>
          </a:p>
        </p:txBody>
      </p:sp>
    </p:spTree>
    <p:extLst>
      <p:ext uri="{BB962C8B-B14F-4D97-AF65-F5344CB8AC3E}">
        <p14:creationId xmlns:p14="http://schemas.microsoft.com/office/powerpoint/2010/main" val="2639350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04C2B-07E0-F384-0E32-103685C30E28}"/>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A2B63C71-3F5E-3A79-AE81-BB94DF4B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285071533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Molten zone is a black-body</a:t>
            </a:r>
          </a:p>
        </p:txBody>
      </p:sp>
      <p:pic>
        <p:nvPicPr>
          <p:cNvPr id="4" name="Picture 3" descr="A graph of a wave&#10;&#10;Description automatically generated">
            <a:extLst>
              <a:ext uri="{FF2B5EF4-FFF2-40B4-BE49-F238E27FC236}">
                <a16:creationId xmlns:a16="http://schemas.microsoft.com/office/drawing/2014/main" id="{44265790-F060-1BB1-4D6D-F4E173C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87" y="3298248"/>
            <a:ext cx="13499826" cy="8636252"/>
          </a:xfrm>
          <a:prstGeom prst="rect">
            <a:avLst/>
          </a:prstGeom>
        </p:spPr>
      </p:pic>
      <p:sp>
        <p:nvSpPr>
          <p:cNvPr id="5" name="TextBox 4">
            <a:extLst>
              <a:ext uri="{FF2B5EF4-FFF2-40B4-BE49-F238E27FC236}">
                <a16:creationId xmlns:a16="http://schemas.microsoft.com/office/drawing/2014/main" id="{35165520-FC69-A383-FD1E-49C1C3F39D58}"/>
              </a:ext>
            </a:extLst>
          </p:cNvPr>
          <p:cNvSpPr txBox="1"/>
          <p:nvPr/>
        </p:nvSpPr>
        <p:spPr>
          <a:xfrm>
            <a:off x="13805339" y="4654425"/>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5500 K</a:t>
            </a:r>
          </a:p>
        </p:txBody>
      </p:sp>
    </p:spTree>
    <p:extLst>
      <p:ext uri="{BB962C8B-B14F-4D97-AF65-F5344CB8AC3E}">
        <p14:creationId xmlns:p14="http://schemas.microsoft.com/office/powerpoint/2010/main" val="35571040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5" name="Picture 4" descr="A group of emoticons with text&#10;&#10;Description automatically generated">
            <a:extLst>
              <a:ext uri="{FF2B5EF4-FFF2-40B4-BE49-F238E27FC236}">
                <a16:creationId xmlns:a16="http://schemas.microsoft.com/office/drawing/2014/main" id="{F2BE59AD-EB30-19AA-160D-1E2DFBBF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49" y="4401887"/>
            <a:ext cx="21769302" cy="4184072"/>
          </a:xfrm>
          <a:prstGeom prst="rect">
            <a:avLst/>
          </a:prstGeom>
        </p:spPr>
      </p:pic>
    </p:spTree>
    <p:extLst>
      <p:ext uri="{BB962C8B-B14F-4D97-AF65-F5344CB8AC3E}">
        <p14:creationId xmlns:p14="http://schemas.microsoft.com/office/powerpoint/2010/main" val="2531378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black and white math symbols&#10;&#10;Description automatically generated">
            <a:extLst>
              <a:ext uri="{FF2B5EF4-FFF2-40B4-BE49-F238E27FC236}">
                <a16:creationId xmlns:a16="http://schemas.microsoft.com/office/drawing/2014/main" id="{E73DDC11-47F7-F49F-3E4B-4B4B9389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3" y="4405746"/>
            <a:ext cx="18659994" cy="3408218"/>
          </a:xfrm>
          <a:prstGeom prst="rect">
            <a:avLst/>
          </a:prstGeom>
        </p:spPr>
      </p:pic>
    </p:spTree>
    <p:extLst>
      <p:ext uri="{BB962C8B-B14F-4D97-AF65-F5344CB8AC3E}">
        <p14:creationId xmlns:p14="http://schemas.microsoft.com/office/powerpoint/2010/main" val="161694446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4" name="Picture 3" descr="A math equations with numbers and symbols&#10;&#10;Description automatically generated">
            <a:extLst>
              <a:ext uri="{FF2B5EF4-FFF2-40B4-BE49-F238E27FC236}">
                <a16:creationId xmlns:a16="http://schemas.microsoft.com/office/drawing/2014/main" id="{04039047-A972-3881-56A2-8460D99A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45" y="4886796"/>
            <a:ext cx="22474510" cy="3020290"/>
          </a:xfrm>
          <a:prstGeom prst="rect">
            <a:avLst/>
          </a:prstGeom>
        </p:spPr>
      </p:pic>
    </p:spTree>
    <p:extLst>
      <p:ext uri="{BB962C8B-B14F-4D97-AF65-F5344CB8AC3E}">
        <p14:creationId xmlns:p14="http://schemas.microsoft.com/office/powerpoint/2010/main" val="27700252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math equations with numbers&#10;&#10;Description automatically generated with medium confidence">
            <a:extLst>
              <a:ext uri="{FF2B5EF4-FFF2-40B4-BE49-F238E27FC236}">
                <a16:creationId xmlns:a16="http://schemas.microsoft.com/office/drawing/2014/main" id="{46236E65-29A2-509C-44FB-CB50E29F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90" y="4997632"/>
            <a:ext cx="21829220" cy="2798618"/>
          </a:xfrm>
          <a:prstGeom prst="rect">
            <a:avLst/>
          </a:prstGeom>
        </p:spPr>
      </p:pic>
    </p:spTree>
    <p:extLst>
      <p:ext uri="{BB962C8B-B14F-4D97-AF65-F5344CB8AC3E}">
        <p14:creationId xmlns:p14="http://schemas.microsoft.com/office/powerpoint/2010/main" val="237671521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3: Automate Everything</a:t>
            </a:r>
          </a:p>
        </p:txBody>
      </p:sp>
      <p:pic>
        <p:nvPicPr>
          <p:cNvPr id="1026" name="Picture 2">
            <a:extLst>
              <a:ext uri="{FF2B5EF4-FFF2-40B4-BE49-F238E27FC236}">
                <a16:creationId xmlns:a16="http://schemas.microsoft.com/office/drawing/2014/main" id="{0DD17A26-2B3C-499F-C920-8FD644D8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955" y="3997753"/>
            <a:ext cx="9109590" cy="66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ilities – HT-MAX | Center on High-throughput Materials Discovery for  Extremes">
            <a:extLst>
              <a:ext uri="{FF2B5EF4-FFF2-40B4-BE49-F238E27FC236}">
                <a16:creationId xmlns:a16="http://schemas.microsoft.com/office/drawing/2014/main" id="{84972949-B278-5972-40E1-255F8A1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987800"/>
            <a:ext cx="10023764" cy="668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652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Tree>
    <p:extLst>
      <p:ext uri="{BB962C8B-B14F-4D97-AF65-F5344CB8AC3E}">
        <p14:creationId xmlns:p14="http://schemas.microsoft.com/office/powerpoint/2010/main" val="38382575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2">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Tree>
    <p:extLst>
      <p:ext uri="{BB962C8B-B14F-4D97-AF65-F5344CB8AC3E}">
        <p14:creationId xmlns:p14="http://schemas.microsoft.com/office/powerpoint/2010/main" val="370032355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Now the science begins…</a:t>
            </a:r>
          </a:p>
        </p:txBody>
      </p:sp>
    </p:spTree>
    <p:extLst>
      <p:ext uri="{BB962C8B-B14F-4D97-AF65-F5344CB8AC3E}">
        <p14:creationId xmlns:p14="http://schemas.microsoft.com/office/powerpoint/2010/main" val="1047859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Uses / Benefits</a:t>
            </a:r>
          </a:p>
        </p:txBody>
      </p:sp>
    </p:spTree>
    <p:extLst>
      <p:ext uri="{BB962C8B-B14F-4D97-AF65-F5344CB8AC3E}">
        <p14:creationId xmlns:p14="http://schemas.microsoft.com/office/powerpoint/2010/main" val="26701883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6250" t="8302" r="9052" b="7799"/>
          <a:stretch/>
        </p:blipFill>
        <p:spPr>
          <a:xfrm>
            <a:off x="4537940" y="604020"/>
            <a:ext cx="15308120" cy="11372754"/>
          </a:xfrm>
          <a:prstGeom prst="rect">
            <a:avLst/>
          </a:prstGeom>
        </p:spPr>
      </p:pic>
    </p:spTree>
    <p:extLst>
      <p:ext uri="{BB962C8B-B14F-4D97-AF65-F5344CB8AC3E}">
        <p14:creationId xmlns:p14="http://schemas.microsoft.com/office/powerpoint/2010/main" val="37255900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41</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Tyrel for solving all my life’s problems</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p>
        </p:txBody>
      </p:sp>
    </p:spTree>
    <p:extLst>
      <p:ext uri="{BB962C8B-B14F-4D97-AF65-F5344CB8AC3E}">
        <p14:creationId xmlns:p14="http://schemas.microsoft.com/office/powerpoint/2010/main" val="532625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Physics of the Molten Zone / Models</a:t>
            </a:r>
          </a:p>
        </p:txBody>
      </p:sp>
    </p:spTree>
    <p:extLst>
      <p:ext uri="{BB962C8B-B14F-4D97-AF65-F5344CB8AC3E}">
        <p14:creationId xmlns:p14="http://schemas.microsoft.com/office/powerpoint/2010/main" val="21652482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Temperature is Critical Parameter</a:t>
            </a:r>
          </a:p>
        </p:txBody>
      </p:sp>
    </p:spTree>
    <p:extLst>
      <p:ext uri="{BB962C8B-B14F-4D97-AF65-F5344CB8AC3E}">
        <p14:creationId xmlns:p14="http://schemas.microsoft.com/office/powerpoint/2010/main" val="26433931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Past Work</a:t>
            </a:r>
          </a:p>
        </p:txBody>
      </p:sp>
    </p:spTree>
    <p:extLst>
      <p:ext uri="{BB962C8B-B14F-4D97-AF65-F5344CB8AC3E}">
        <p14:creationId xmlns:p14="http://schemas.microsoft.com/office/powerpoint/2010/main" val="41858991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F0E57-B43C-0E76-6094-613F90CBD9FD}"/>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Rectangle 2">
            <a:extLst>
              <a:ext uri="{FF2B5EF4-FFF2-40B4-BE49-F238E27FC236}">
                <a16:creationId xmlns:a16="http://schemas.microsoft.com/office/drawing/2014/main" id="{76A33DB7-6CD2-4E61-EDB6-EFC5231CDC55}"/>
              </a:ext>
            </a:extLst>
          </p:cNvPr>
          <p:cNvSpPr/>
          <p:nvPr/>
        </p:nvSpPr>
        <p:spPr>
          <a:xfrm>
            <a:off x="14519563" y="5546603"/>
            <a:ext cx="7758546"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E8BE4E3B-9105-6962-9DC9-4CFCA2F6B359}"/>
              </a:ext>
            </a:extLst>
          </p:cNvPr>
          <p:cNvSpPr/>
          <p:nvPr/>
        </p:nvSpPr>
        <p:spPr>
          <a:xfrm>
            <a:off x="2715493" y="5216740"/>
            <a:ext cx="7148944" cy="2031325"/>
          </a:xfrm>
          <a:prstGeom prst="rect">
            <a:avLst/>
          </a:prstGeom>
          <a:noFill/>
          <a:ln w="1270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cxnSp>
        <p:nvCxnSpPr>
          <p:cNvPr id="16" name="Straight Arrow Connector 15">
            <a:extLst>
              <a:ext uri="{FF2B5EF4-FFF2-40B4-BE49-F238E27FC236}">
                <a16:creationId xmlns:a16="http://schemas.microsoft.com/office/drawing/2014/main" id="{2EF94749-F645-AA14-9D56-C0C93D651B5D}"/>
              </a:ext>
            </a:extLst>
          </p:cNvPr>
          <p:cNvCxnSpPr/>
          <p:nvPr/>
        </p:nvCxnSpPr>
        <p:spPr>
          <a:xfrm>
            <a:off x="10227213" y="6234545"/>
            <a:ext cx="3463636"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760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Rectangle 4">
            <a:extLst>
              <a:ext uri="{FF2B5EF4-FFF2-40B4-BE49-F238E27FC236}">
                <a16:creationId xmlns:a16="http://schemas.microsoft.com/office/drawing/2014/main" id="{E83C9885-C8AA-1F6E-C709-5257147D5F70}"/>
              </a:ext>
            </a:extLst>
          </p:cNvPr>
          <p:cNvSpPr/>
          <p:nvPr/>
        </p:nvSpPr>
        <p:spPr>
          <a:xfrm>
            <a:off x="14408727" y="5038774"/>
            <a:ext cx="714894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6" name="Rectangle 5">
            <a:extLst>
              <a:ext uri="{FF2B5EF4-FFF2-40B4-BE49-F238E27FC236}">
                <a16:creationId xmlns:a16="http://schemas.microsoft.com/office/drawing/2014/main" id="{B3064133-90EF-D8E8-4407-366ED9981D34}"/>
              </a:ext>
            </a:extLst>
          </p:cNvPr>
          <p:cNvSpPr/>
          <p:nvPr/>
        </p:nvSpPr>
        <p:spPr>
          <a:xfrm>
            <a:off x="1981198" y="3136545"/>
            <a:ext cx="7980220" cy="1920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Chemical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16740A56-7399-14D7-019E-51E061901FE2}"/>
              </a:ext>
            </a:extLst>
          </p:cNvPr>
          <p:cNvSpPr/>
          <p:nvPr/>
        </p:nvSpPr>
        <p:spPr>
          <a:xfrm>
            <a:off x="1995054" y="7070099"/>
            <a:ext cx="7980220" cy="2651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44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12" name="Straight Arrow Connector 11">
            <a:extLst>
              <a:ext uri="{FF2B5EF4-FFF2-40B4-BE49-F238E27FC236}">
                <a16:creationId xmlns:a16="http://schemas.microsoft.com/office/drawing/2014/main" id="{2D6B86A5-80D4-89BD-5977-CB26502476A0}"/>
              </a:ext>
            </a:extLst>
          </p:cNvPr>
          <p:cNvCxnSpPr>
            <a:cxnSpLocks/>
          </p:cNvCxnSpPr>
          <p:nvPr/>
        </p:nvCxnSpPr>
        <p:spPr>
          <a:xfrm>
            <a:off x="10418618" y="4073237"/>
            <a:ext cx="4378037" cy="149629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1678824-BF51-38B1-E81B-5CAE6BB7B1D6}"/>
              </a:ext>
            </a:extLst>
          </p:cNvPr>
          <p:cNvCxnSpPr>
            <a:cxnSpLocks/>
          </p:cNvCxnSpPr>
          <p:nvPr/>
        </p:nvCxnSpPr>
        <p:spPr>
          <a:xfrm flipV="1">
            <a:off x="10432473" y="6858000"/>
            <a:ext cx="4364182" cy="1328421"/>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983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14017</TotalTime>
  <Words>569</Words>
  <Application>Microsoft Macintosh PowerPoint</Application>
  <PresentationFormat>Custom</PresentationFormat>
  <Paragraphs>103</Paragraphs>
  <Slides>41</Slides>
  <Notes>16</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Calibri</vt:lpstr>
      <vt:lpstr>Calibri Light</vt:lpstr>
      <vt:lpstr>Helvetica Neue</vt:lpstr>
      <vt:lpstr>Helvetica Neue Light</vt:lpstr>
      <vt:lpstr>Helvetica Neue Medium</vt:lpstr>
      <vt:lpstr>White</vt:lpstr>
      <vt:lpstr>Custom Design</vt:lpstr>
      <vt:lpstr>PowerPoint Presentation</vt:lpstr>
      <vt:lpstr>Floating Zone Furnaces</vt:lpstr>
      <vt:lpstr>PowerPoint Presentation</vt:lpstr>
      <vt:lpstr>Uses / Benefits</vt:lpstr>
      <vt:lpstr>Physics of the Molten Zone / Models</vt:lpstr>
      <vt:lpstr>Temperature is Critical Parameter</vt:lpstr>
      <vt:lpstr>Past Work</vt:lpstr>
      <vt:lpstr>PowerPoint Presentation</vt:lpstr>
      <vt:lpstr>PowerPoint Presentation</vt:lpstr>
      <vt:lpstr>PowerPoint Presentation</vt:lpstr>
      <vt:lpstr>We need real-time data</vt:lpstr>
      <vt:lpstr>Research Question</vt:lpstr>
      <vt:lpstr>Research Question</vt:lpstr>
      <vt:lpstr>Hyperspectral Camera</vt:lpstr>
      <vt:lpstr>Hyperspectral</vt:lpstr>
      <vt:lpstr>Why hyperspectral?</vt:lpstr>
      <vt:lpstr>Part 1: Physical Mount</vt:lpstr>
      <vt:lpstr>PowerPoint Presentation</vt:lpstr>
      <vt:lpstr>PowerPoint Presentation</vt:lpstr>
      <vt:lpstr>PowerPoint Presentation</vt:lpstr>
      <vt:lpstr>The camera needs to move!</vt:lpstr>
      <vt:lpstr>PowerPoint Presentation</vt:lpstr>
      <vt:lpstr>Picture of scanning stage</vt:lpstr>
      <vt:lpstr>PowerPoint Presentation</vt:lpstr>
      <vt:lpstr>PowerPoint Presentation</vt:lpstr>
      <vt:lpstr>R-Pi mimics the stage</vt:lpstr>
      <vt:lpstr>PowerPoint Presentation</vt:lpstr>
      <vt:lpstr>PowerPoint Presentation</vt:lpstr>
      <vt:lpstr>Part 2: Temperature Analysis</vt:lpstr>
      <vt:lpstr>Molten zone is a black-body</vt:lpstr>
      <vt:lpstr>PowerPoint Presentation</vt:lpstr>
      <vt:lpstr>PowerPoint Presentation</vt:lpstr>
      <vt:lpstr>PowerPoint Presentation</vt:lpstr>
      <vt:lpstr>PowerPoint Presentation</vt:lpstr>
      <vt:lpstr>Part 3: Automate Everything</vt:lpstr>
      <vt:lpstr>PowerPoint Presentation</vt:lpstr>
      <vt:lpstr>PowerPoint Presentation</vt:lpstr>
      <vt:lpstr>PowerPoint Presentation</vt:lpstr>
      <vt:lpstr>Now the science begins…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34</cp:revision>
  <dcterms:modified xsi:type="dcterms:W3CDTF">2024-08-01T17:53:46Z</dcterms:modified>
</cp:coreProperties>
</file>